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5" r:id="rId5"/>
    <p:sldId id="259" r:id="rId6"/>
    <p:sldId id="261" r:id="rId7"/>
    <p:sldId id="266" r:id="rId8"/>
    <p:sldId id="267" r:id="rId9"/>
    <p:sldId id="268" r:id="rId10"/>
    <p:sldId id="262" r:id="rId11"/>
    <p:sldId id="269" r:id="rId12"/>
    <p:sldId id="270" r:id="rId13"/>
    <p:sldId id="271" r:id="rId14"/>
    <p:sldId id="263" r:id="rId15"/>
    <p:sldId id="272" r:id="rId16"/>
    <p:sldId id="273" r:id="rId17"/>
    <p:sldId id="275" r:id="rId18"/>
    <p:sldId id="276" r:id="rId19"/>
    <p:sldId id="277" r:id="rId20"/>
    <p:sldId id="264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BB2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43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784-9F29-9A4C-B8F1-B6190979712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F6B1-7988-5E4F-B6B9-AF0E98C37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784-9F29-9A4C-B8F1-B6190979712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F6B1-7988-5E4F-B6B9-AF0E98C37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784-9F29-9A4C-B8F1-B6190979712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F6B1-7988-5E4F-B6B9-AF0E98C37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784-9F29-9A4C-B8F1-B6190979712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F6B1-7988-5E4F-B6B9-AF0E98C37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784-9F29-9A4C-B8F1-B6190979712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F6B1-7988-5E4F-B6B9-AF0E98C37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784-9F29-9A4C-B8F1-B6190979712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F6B1-7988-5E4F-B6B9-AF0E98C37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784-9F29-9A4C-B8F1-B6190979712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F6B1-7988-5E4F-B6B9-AF0E98C37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784-9F29-9A4C-B8F1-B6190979712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F6B1-7988-5E4F-B6B9-AF0E98C37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784-9F29-9A4C-B8F1-B6190979712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F6B1-7988-5E4F-B6B9-AF0E98C37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784-9F29-9A4C-B8F1-B6190979712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F6B1-7988-5E4F-B6B9-AF0E98C37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784-9F29-9A4C-B8F1-B6190979712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F6B1-7988-5E4F-B6B9-AF0E98C37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F4784-9F29-9A4C-B8F1-B6190979712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4F6B1-7988-5E4F-B6B9-AF0E98C37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40102"/>
            <a:ext cx="7772400" cy="19253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mtClean="0"/>
              <a:t>Quantitative Data </a:t>
            </a:r>
            <a:r>
              <a:rPr lang="en-US" dirty="0" smtClean="0"/>
              <a:t>Analysis I: Hypotheses, Probability, Chi-Square and T-Tests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SI0030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Social Research Methods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Week 5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Luke Sloan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Chi-Square Test for Independence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 be used to establish whether there are statistically significant relationships between two categorical variables (nominal/ordinal)</a:t>
            </a:r>
          </a:p>
          <a:p>
            <a:endParaRPr lang="en-US" dirty="0" smtClean="0"/>
          </a:p>
          <a:p>
            <a:r>
              <a:rPr lang="en-US" dirty="0" smtClean="0"/>
              <a:t>e.g.  Is there a statistically significant relationship between skateboard ownership and sex?</a:t>
            </a:r>
          </a:p>
          <a:p>
            <a:endParaRPr lang="en-US" dirty="0" smtClean="0"/>
          </a:p>
          <a:p>
            <a:r>
              <a:rPr lang="en-US" dirty="0" smtClean="0"/>
              <a:t>In other words, is skateboard ownership INDEPENDENT of sex?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Chi-Square Test for Independence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chi-square test is effectively a </a:t>
            </a:r>
            <a:r>
              <a:rPr lang="en-US" dirty="0" err="1" smtClean="0"/>
              <a:t>crosstabulation</a:t>
            </a:r>
            <a:r>
              <a:rPr lang="en-US" dirty="0" smtClean="0"/>
              <a:t> in which differences between the </a:t>
            </a:r>
            <a:r>
              <a:rPr lang="en-US" i="1" dirty="0" smtClean="0"/>
              <a:t>expected</a:t>
            </a:r>
            <a:r>
              <a:rPr lang="en-US" dirty="0" smtClean="0"/>
              <a:t> and </a:t>
            </a:r>
            <a:r>
              <a:rPr lang="en-US" i="1" dirty="0" smtClean="0"/>
              <a:t>actual</a:t>
            </a:r>
            <a:r>
              <a:rPr lang="en-US" dirty="0" smtClean="0"/>
              <a:t> values are measured</a:t>
            </a:r>
          </a:p>
          <a:p>
            <a:endParaRPr lang="en-US" dirty="0" smtClean="0"/>
          </a:p>
          <a:p>
            <a:r>
              <a:rPr lang="en-US" i="1" dirty="0" smtClean="0"/>
              <a:t>Expected</a:t>
            </a:r>
            <a:r>
              <a:rPr lang="en-US" dirty="0" smtClean="0"/>
              <a:t> = the distribution of responses if there was no relationship</a:t>
            </a:r>
          </a:p>
          <a:p>
            <a:endParaRPr lang="en-US" i="1" dirty="0" smtClean="0"/>
          </a:p>
          <a:p>
            <a:r>
              <a:rPr lang="en-US" i="1" dirty="0" smtClean="0"/>
              <a:t>Actual</a:t>
            </a:r>
            <a:r>
              <a:rPr lang="en-US" dirty="0" smtClean="0"/>
              <a:t> = how the responses are actually distributed</a:t>
            </a:r>
          </a:p>
          <a:p>
            <a:endParaRPr lang="en-US" i="1" dirty="0" smtClean="0"/>
          </a:p>
          <a:p>
            <a:r>
              <a:rPr lang="en-US" dirty="0" smtClean="0"/>
              <a:t>A large discrepancy between the two measures may indicate </a:t>
            </a:r>
            <a:r>
              <a:rPr lang="en-US" dirty="0" err="1" smtClean="0"/>
              <a:t>disproportionality</a:t>
            </a:r>
            <a:r>
              <a:rPr lang="en-US" dirty="0" smtClean="0"/>
              <a:t> i.e. a statistically significant relationship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Chi-Square Test for Independence III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8311" y="2771939"/>
          <a:ext cx="7079561" cy="3133495"/>
        </p:xfrm>
        <a:graphic>
          <a:graphicData uri="http://schemas.openxmlformats.org/drawingml/2006/table">
            <a:tbl>
              <a:tblPr/>
              <a:tblGrid>
                <a:gridCol w="1515859"/>
                <a:gridCol w="1515859"/>
                <a:gridCol w="1515859"/>
                <a:gridCol w="632996"/>
                <a:gridCol w="632996"/>
                <a:gridCol w="632996"/>
                <a:gridCol w="632996"/>
              </a:tblGrid>
              <a:tr h="2575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 Bold"/>
                        </a:rPr>
                        <a:t>        gender *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 Bold"/>
                        </a:rPr>
                        <a:t> party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 Bold"/>
                        </a:rPr>
                        <a:t>Crosstabulation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 Bold"/>
                      </a:endParaRPr>
                    </a:p>
                  </a:txBody>
                  <a:tcPr marL="9264" marR="9264" marT="92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94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 </a:t>
                      </a:r>
                    </a:p>
                  </a:txBody>
                  <a:tcPr marL="9264" marR="9264" marT="92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party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264" marR="9264" marT="92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9264" marR="9264" marT="9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6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</a:t>
                      </a:r>
                    </a:p>
                  </a:txBody>
                  <a:tcPr marL="9264" marR="9264" marT="92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</a:t>
                      </a:r>
                    </a:p>
                  </a:txBody>
                  <a:tcPr marL="9264" marR="9264" marT="9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LD</a:t>
                      </a:r>
                    </a:p>
                  </a:txBody>
                  <a:tcPr marL="9264" marR="9264" marT="9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946">
                <a:tc rowSpan="6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gender</a:t>
                      </a:r>
                    </a:p>
                  </a:txBody>
                  <a:tcPr marL="9264" marR="9264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Male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264" marR="9264" marT="926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Count</a:t>
                      </a:r>
                    </a:p>
                  </a:txBody>
                  <a:tcPr marL="9264" marR="9264" marT="92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933</a:t>
                      </a:r>
                    </a:p>
                  </a:txBody>
                  <a:tcPr marL="9264" marR="9264" marT="92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736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692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2361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Expected Count</a:t>
                      </a:r>
                    </a:p>
                  </a:txBody>
                  <a:tcPr marL="9264" marR="9264" marT="92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903.3</a:t>
                      </a:r>
                    </a:p>
                  </a:txBody>
                  <a:tcPr marL="9264" marR="9264" marT="92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748.5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709.2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2361.0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within         party, 5cat (derived)</a:t>
                      </a:r>
                    </a:p>
                  </a:txBody>
                  <a:tcPr marL="9264" marR="9264" marT="92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70.1%</a:t>
                      </a:r>
                    </a:p>
                  </a:txBody>
                  <a:tcPr marL="9264" marR="9264" marT="92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66.7%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66.2%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67.9%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Female</a:t>
                      </a:r>
                    </a:p>
                  </a:txBody>
                  <a:tcPr marL="9264" marR="9264" marT="926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Count</a:t>
                      </a:r>
                    </a:p>
                  </a:txBody>
                  <a:tcPr marL="9264" marR="9264" marT="92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398</a:t>
                      </a:r>
                    </a:p>
                  </a:txBody>
                  <a:tcPr marL="9264" marR="9264" marT="92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367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353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1118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Expected Count</a:t>
                      </a:r>
                    </a:p>
                  </a:txBody>
                  <a:tcPr marL="9264" marR="9264" marT="92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427.7</a:t>
                      </a:r>
                    </a:p>
                  </a:txBody>
                  <a:tcPr marL="9264" marR="9264" marT="92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354.5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335.8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1118.0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within         party, 5cat (derived)</a:t>
                      </a:r>
                    </a:p>
                  </a:txBody>
                  <a:tcPr marL="9264" marR="9264" marT="92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29.9%</a:t>
                      </a:r>
                    </a:p>
                  </a:txBody>
                  <a:tcPr marL="9264" marR="9264" marT="92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33.3%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33.8%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32.1%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46">
                <a:tc rowSpan="3"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9264" marR="9264" marT="92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Count</a:t>
                      </a:r>
                    </a:p>
                  </a:txBody>
                  <a:tcPr marL="9264" marR="9264" marT="92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1331</a:t>
                      </a:r>
                    </a:p>
                  </a:txBody>
                  <a:tcPr marL="9264" marR="9264" marT="92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1103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1045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3479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66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Expected Count</a:t>
                      </a:r>
                    </a:p>
                  </a:txBody>
                  <a:tcPr marL="9264" marR="9264" marT="92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1331.0</a:t>
                      </a:r>
                    </a:p>
                  </a:txBody>
                  <a:tcPr marL="9264" marR="9264" marT="92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1103.0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1045.0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3479.0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16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within         party, 5cat (derived)</a:t>
                      </a:r>
                    </a:p>
                  </a:txBody>
                  <a:tcPr marL="9264" marR="9264" marT="92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100.0%</a:t>
                      </a:r>
                    </a:p>
                  </a:txBody>
                  <a:tcPr marL="9264" marR="9264" marT="92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100.0%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100.0%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100.0%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868105" y="3403149"/>
            <a:ext cx="454245" cy="49981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4750" y="3403149"/>
            <a:ext cx="454245" cy="49981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37227" y="3403149"/>
            <a:ext cx="454245" cy="49981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8105" y="4218971"/>
            <a:ext cx="454245" cy="49981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4750" y="4218971"/>
            <a:ext cx="454245" cy="49981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37227" y="4218971"/>
            <a:ext cx="454245" cy="49981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78311" y="1696538"/>
            <a:ext cx="7079561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= There is no relationship between Sex and Political Party Candidature</a:t>
            </a:r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= There is a relationship between Sex and Political Party Candidature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46168" y="6053767"/>
            <a:ext cx="6359431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Look at the observed and expected counts – what do you think?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Chi-Square Test for Independence IV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21869" y="1711358"/>
          <a:ext cx="5626100" cy="2362200"/>
        </p:xfrm>
        <a:graphic>
          <a:graphicData uri="http://schemas.openxmlformats.org/drawingml/2006/table">
            <a:tbl>
              <a:tblPr/>
              <a:tblGrid>
                <a:gridCol w="2311400"/>
                <a:gridCol w="965200"/>
                <a:gridCol w="965200"/>
                <a:gridCol w="1384300"/>
              </a:tblGrid>
              <a:tr h="3048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old"/>
                        </a:rPr>
                        <a:t>Chi-Square Tests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latin typeface="Arial"/>
                        </a:rPr>
                        <a:t>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Value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Asymp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Sig. (2-sided)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Pearson Chi-Square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4.994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.082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Likelihood Ratio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5.017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.081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Linear-by-Linear Association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4.288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.038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 of Valid Cases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3479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0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a. 0 cells (.0%) have expected count less than 5. The minimum expected count is 335.82.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94493" y="2369577"/>
            <a:ext cx="5895916" cy="296662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hape 6"/>
          <p:cNvCxnSpPr>
            <a:stCxn id="5" idx="3"/>
            <a:endCxn id="8" idx="3"/>
          </p:cNvCxnSpPr>
          <p:nvPr/>
        </p:nvCxnSpPr>
        <p:spPr>
          <a:xfrm>
            <a:off x="7490409" y="2517908"/>
            <a:ext cx="519137" cy="2407952"/>
          </a:xfrm>
          <a:prstGeom prst="bentConnector3">
            <a:avLst>
              <a:gd name="adj1" fmla="val 14403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5356" y="4325695"/>
            <a:ext cx="693419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p</a:t>
            </a:r>
            <a:r>
              <a:rPr lang="en-US" dirty="0" smtClean="0"/>
              <a:t>-value (</a:t>
            </a:r>
            <a:r>
              <a:rPr lang="en-US" dirty="0" err="1" smtClean="0"/>
              <a:t>Asymp</a:t>
            </a:r>
            <a:r>
              <a:rPr lang="en-US" dirty="0" smtClean="0"/>
              <a:t>. Sig. 2-sided) is 0.082.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This means that we can only be just under 92% sure that any relationship is not due to chance or error – this is not enough!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94493" y="5682939"/>
            <a:ext cx="5753477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relationship between sex and political party candidature is not significant (x</a:t>
            </a:r>
            <a:r>
              <a:rPr lang="en-US" baseline="30000" dirty="0" smtClean="0"/>
              <a:t>2</a:t>
            </a:r>
            <a:r>
              <a:rPr lang="en-US" dirty="0" smtClean="0"/>
              <a:t> = 4.99, 2 </a:t>
            </a:r>
            <a:r>
              <a:rPr lang="en-US" dirty="0" err="1" smtClean="0"/>
              <a:t>df</a:t>
            </a:r>
            <a:r>
              <a:rPr lang="en-US" dirty="0" smtClean="0"/>
              <a:t>., </a:t>
            </a:r>
            <a:r>
              <a:rPr lang="en-US" dirty="0" err="1" smtClean="0"/>
              <a:t>p</a:t>
            </a:r>
            <a:r>
              <a:rPr lang="en-US" dirty="0" smtClean="0"/>
              <a:t> = 0.08), therefore we accept the null hypothesis.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Independent Samples </a:t>
            </a:r>
            <a:r>
              <a:rPr lang="en-US" dirty="0" err="1" smtClean="0"/>
              <a:t>t</a:t>
            </a:r>
            <a:r>
              <a:rPr lang="en-US" dirty="0" smtClean="0"/>
              <a:t>-Test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be used to establish whether there are statistically significant relationships between one categorical variable (nominal/ordinal) and one interval variable</a:t>
            </a:r>
          </a:p>
          <a:p>
            <a:endParaRPr lang="en-US" dirty="0" smtClean="0"/>
          </a:p>
          <a:p>
            <a:r>
              <a:rPr lang="en-US" dirty="0" smtClean="0"/>
              <a:t>e.g. Is there a statistically significant relationship between sex and income?</a:t>
            </a:r>
          </a:p>
          <a:p>
            <a:endParaRPr lang="en-US" dirty="0" smtClean="0"/>
          </a:p>
          <a:p>
            <a:r>
              <a:rPr lang="en-US" dirty="0" smtClean="0"/>
              <a:t>Uses the mean from each group to establish whether differences are significant at the 0.05 level (do 95% confidence intervals overlap)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Independent Samples </a:t>
            </a:r>
            <a:r>
              <a:rPr lang="en-US" dirty="0" err="1" smtClean="0"/>
              <a:t>t</a:t>
            </a:r>
            <a:r>
              <a:rPr lang="en-US" dirty="0" smtClean="0"/>
              <a:t>-Test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term ‘INDEPENDENT’ refers to the fact that the groups within the categorical variable are independent of each other</a:t>
            </a:r>
          </a:p>
          <a:p>
            <a:endParaRPr lang="en-US" dirty="0" smtClean="0"/>
          </a:p>
          <a:p>
            <a:r>
              <a:rPr lang="en-US" dirty="0" smtClean="0"/>
              <a:t>i.e. it is not possible for any respondent to be in both groups (samples) at the same time</a:t>
            </a:r>
          </a:p>
          <a:p>
            <a:endParaRPr lang="en-US" dirty="0" smtClean="0"/>
          </a:p>
          <a:p>
            <a:r>
              <a:rPr lang="en-US" dirty="0" smtClean="0"/>
              <a:t>Think about the height of male and female students in this class – an independent sample </a:t>
            </a:r>
            <a:r>
              <a:rPr lang="en-US" dirty="0" err="1" smtClean="0"/>
              <a:t>t</a:t>
            </a:r>
            <a:r>
              <a:rPr lang="en-US" dirty="0" smtClean="0"/>
              <a:t>-test would establish whether there is a true (real) difference in height that can be explained by sex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Years as a party member histogram (with normal curve)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694088"/>
            <a:ext cx="6177199" cy="49437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Independent Samples </a:t>
            </a:r>
            <a:r>
              <a:rPr lang="en-US" dirty="0" err="1" smtClean="0"/>
              <a:t>t</a:t>
            </a:r>
            <a:r>
              <a:rPr lang="en-US" dirty="0" smtClean="0"/>
              <a:t>-Test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5484" y="1600200"/>
            <a:ext cx="2531315" cy="4525963"/>
          </a:xfrm>
        </p:spPr>
        <p:txBody>
          <a:bodyPr>
            <a:noAutofit/>
          </a:bodyPr>
          <a:lstStyle/>
          <a:p>
            <a:r>
              <a:rPr lang="en-US" sz="1600" dirty="0" smtClean="0"/>
              <a:t>Data must be ‘normally distributed’</a:t>
            </a:r>
          </a:p>
          <a:p>
            <a:endParaRPr lang="en-US" sz="1000" dirty="0" smtClean="0"/>
          </a:p>
          <a:p>
            <a:r>
              <a:rPr lang="en-US" sz="1600" dirty="0" smtClean="0"/>
              <a:t>Run a histogram to check (normal curve)</a:t>
            </a:r>
          </a:p>
          <a:p>
            <a:endParaRPr lang="en-US" sz="1000" dirty="0" smtClean="0"/>
          </a:p>
          <a:p>
            <a:r>
              <a:rPr lang="en-US" sz="1600" dirty="0" smtClean="0"/>
              <a:t>Consult </a:t>
            </a:r>
            <a:r>
              <a:rPr lang="en-US" sz="1600" dirty="0" err="1" smtClean="0"/>
              <a:t>Bryman</a:t>
            </a:r>
            <a:r>
              <a:rPr lang="en-US" sz="1600" dirty="0" smtClean="0"/>
              <a:t> (2004:96)</a:t>
            </a:r>
          </a:p>
          <a:p>
            <a:pPr>
              <a:buNone/>
            </a:pPr>
            <a:endParaRPr lang="en-US" sz="800" dirty="0" smtClean="0"/>
          </a:p>
          <a:p>
            <a:endParaRPr lang="en-US" sz="1200" dirty="0" smtClean="0"/>
          </a:p>
          <a:p>
            <a:r>
              <a:rPr lang="en-US" sz="1600" dirty="0" smtClean="0"/>
              <a:t>Samples must have equal (or very similar) variance</a:t>
            </a:r>
          </a:p>
          <a:p>
            <a:endParaRPr lang="en-US" sz="1000" dirty="0" smtClean="0"/>
          </a:p>
          <a:p>
            <a:r>
              <a:rPr lang="en-US" sz="1600" dirty="0" smtClean="0"/>
              <a:t>SPSS tests for this using </a:t>
            </a:r>
            <a:r>
              <a:rPr lang="en-US" sz="1600" dirty="0" err="1" smtClean="0"/>
              <a:t>Levene’s</a:t>
            </a:r>
            <a:r>
              <a:rPr lang="en-US" sz="1600" dirty="0" smtClean="0"/>
              <a:t> Test for Equality of Variances</a:t>
            </a:r>
          </a:p>
          <a:p>
            <a:endParaRPr lang="en-US" sz="1000" dirty="0" smtClean="0"/>
          </a:p>
          <a:p>
            <a:r>
              <a:rPr lang="en-US" sz="1600" dirty="0" smtClean="0"/>
              <a:t>We want this test to be </a:t>
            </a:r>
            <a:r>
              <a:rPr lang="en-US" sz="1600" i="1" dirty="0" smtClean="0"/>
              <a:t>not</a:t>
            </a:r>
            <a:r>
              <a:rPr lang="en-US" sz="1600" dirty="0" smtClean="0"/>
              <a:t> significant (</a:t>
            </a:r>
            <a:r>
              <a:rPr lang="en-US" sz="1600" dirty="0" err="1" smtClean="0"/>
              <a:t>p</a:t>
            </a:r>
            <a:r>
              <a:rPr lang="en-US" sz="1600" dirty="0" smtClean="0"/>
              <a:t>&gt;0.05)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6155484" y="1600200"/>
            <a:ext cx="2531316" cy="2172975"/>
          </a:xfrm>
          <a:prstGeom prst="rect">
            <a:avLst/>
          </a:prstGeom>
          <a:noFill/>
          <a:ln w="25400" cap="flat" cmpd="sng" algn="ctr">
            <a:solidFill>
              <a:srgbClr val="25BB2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55484" y="3953188"/>
            <a:ext cx="2531316" cy="2564114"/>
          </a:xfrm>
          <a:prstGeom prst="rect">
            <a:avLst/>
          </a:prstGeom>
          <a:noFill/>
          <a:ln w="25400" cap="flat" cmpd="sng" algn="ctr">
            <a:solidFill>
              <a:srgbClr val="25BB2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Independent Samples </a:t>
            </a:r>
            <a:r>
              <a:rPr lang="en-US" dirty="0" err="1" smtClean="0"/>
              <a:t>t</a:t>
            </a:r>
            <a:r>
              <a:rPr lang="en-US" dirty="0" smtClean="0"/>
              <a:t>-Test IV</a:t>
            </a:r>
            <a:endParaRPr lang="en-US" dirty="0"/>
          </a:p>
        </p:txBody>
      </p:sp>
      <p:pic>
        <p:nvPicPr>
          <p:cNvPr id="4" name="Picture 3" descr="Age of MALE candidates histogram (with normal curve)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25" y="2538000"/>
            <a:ext cx="5397844" cy="4320000"/>
          </a:xfrm>
          <a:prstGeom prst="rect">
            <a:avLst/>
          </a:prstGeom>
        </p:spPr>
      </p:pic>
      <p:pic>
        <p:nvPicPr>
          <p:cNvPr id="5" name="Picture 4" descr="Age of FEMALE candidates histogram (with normal curve)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213" y="2538000"/>
            <a:ext cx="5397844" cy="4319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686800" y="3032006"/>
            <a:ext cx="935780" cy="63967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29101" y="3180336"/>
            <a:ext cx="622300" cy="63967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59478" y="3183919"/>
            <a:ext cx="4721470" cy="4877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somewhat subjective judgment of normality…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80432" y="1637465"/>
            <a:ext cx="7079561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= There is no difference in the mean age of UKIP and Green candidates</a:t>
            </a:r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= There is difference in the mean age of UKIP and Green candidates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Independent Samples </a:t>
            </a:r>
            <a:r>
              <a:rPr lang="en-US" dirty="0" err="1" smtClean="0"/>
              <a:t>t</a:t>
            </a:r>
            <a:r>
              <a:rPr lang="en-US" dirty="0" smtClean="0"/>
              <a:t>-Test V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87230" y="2168769"/>
          <a:ext cx="6095999" cy="903797"/>
        </p:xfrm>
        <a:graphic>
          <a:graphicData uri="http://schemas.openxmlformats.org/drawingml/2006/table">
            <a:tbl>
              <a:tblPr/>
              <a:tblGrid>
                <a:gridCol w="1681655"/>
                <a:gridCol w="445144"/>
                <a:gridCol w="556430"/>
                <a:gridCol w="704811"/>
                <a:gridCol w="704811"/>
                <a:gridCol w="989209"/>
                <a:gridCol w="1013939"/>
              </a:tblGrid>
              <a:tr h="22257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Bold"/>
                        </a:rPr>
                        <a:t>Group Statistics</a:t>
                      </a:r>
                    </a:p>
                  </a:txBody>
                  <a:tcPr marL="12365" marR="12365" marT="123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8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365" marR="12365" marT="12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Parties coded</a:t>
                      </a:r>
                    </a:p>
                  </a:txBody>
                  <a:tcPr marL="12365" marR="12365" marT="1236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Mean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Std. Deviation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Std. Error Mean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08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What was your age last birthday</a:t>
                      </a:r>
                    </a:p>
                  </a:txBody>
                  <a:tcPr marL="12365" marR="12365" marT="123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365" marR="12365" marT="1236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Green</a:t>
                      </a:r>
                    </a:p>
                  </a:txBody>
                  <a:tcPr marL="12365" marR="12365" marT="1236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358</a:t>
                      </a:r>
                    </a:p>
                  </a:txBody>
                  <a:tcPr marL="12365" marR="12365" marT="12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49.57</a:t>
                      </a:r>
                    </a:p>
                  </a:txBody>
                  <a:tcPr marL="12365" marR="12365" marT="12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13.816</a:t>
                      </a:r>
                    </a:p>
                  </a:txBody>
                  <a:tcPr marL="12365" marR="12365" marT="12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.730</a:t>
                      </a:r>
                    </a:p>
                  </a:txBody>
                  <a:tcPr marL="12365" marR="12365" marT="12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78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UKIP</a:t>
                      </a:r>
                    </a:p>
                  </a:txBody>
                  <a:tcPr marL="12365" marR="12365" marT="1236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162</a:t>
                      </a:r>
                    </a:p>
                  </a:txBody>
                  <a:tcPr marL="12365" marR="12365" marT="12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59.51</a:t>
                      </a:r>
                    </a:p>
                  </a:txBody>
                  <a:tcPr marL="12365" marR="12365" marT="12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13.676</a:t>
                      </a:r>
                    </a:p>
                  </a:txBody>
                  <a:tcPr marL="12365" marR="12365" marT="12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1.074</a:t>
                      </a:r>
                    </a:p>
                  </a:txBody>
                  <a:tcPr marL="12365" marR="12365" marT="12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93614" y="4161692"/>
          <a:ext cx="7875955" cy="2048070"/>
        </p:xfrm>
        <a:graphic>
          <a:graphicData uri="http://schemas.openxmlformats.org/drawingml/2006/table">
            <a:tbl>
              <a:tblPr/>
              <a:tblGrid>
                <a:gridCol w="1091875"/>
                <a:gridCol w="1091875"/>
                <a:gridCol w="658337"/>
                <a:gridCol w="658337"/>
                <a:gridCol w="457624"/>
                <a:gridCol w="626222"/>
                <a:gridCol w="658337"/>
                <a:gridCol w="658337"/>
                <a:gridCol w="658337"/>
                <a:gridCol w="658337"/>
                <a:gridCol w="658337"/>
              </a:tblGrid>
              <a:tr h="24151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 Bold"/>
                        </a:rPr>
                        <a:t>Independent Samples Test</a:t>
                      </a:r>
                    </a:p>
                  </a:txBody>
                  <a:tcPr marL="6377" marR="6377" marT="63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096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latin typeface="Arial"/>
                        </a:rPr>
                        <a:t> </a:t>
                      </a:r>
                    </a:p>
                  </a:txBody>
                  <a:tcPr marL="6377" marR="6377" marT="6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Levene's Test for Equality of Variances</a:t>
                      </a:r>
                    </a:p>
                  </a:txBody>
                  <a:tcPr marL="6377" marR="6377" marT="6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-test for Equality of Means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09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</a:p>
                  </a:txBody>
                  <a:tcPr marL="6377" marR="6377" marT="6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Sig.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df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Sig. (2-tailed)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Mean Difference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Std. Error Difference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95% Confidence Interval of the Difference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27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Lower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Upper</a:t>
                      </a:r>
                    </a:p>
                  </a:txBody>
                  <a:tcPr marL="6377" marR="6377" marT="6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7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What was your age last birthday</a:t>
                      </a:r>
                    </a:p>
                  </a:txBody>
                  <a:tcPr marL="6377" marR="6377" marT="6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Equal variances assumed</a:t>
                      </a:r>
                    </a:p>
                  </a:txBody>
                  <a:tcPr marL="6377" marR="6377" marT="63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.953</a:t>
                      </a:r>
                    </a:p>
                  </a:txBody>
                  <a:tcPr marL="6377" marR="6377" marT="6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.329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-7.624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518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.000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-9.943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1.304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-12.505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-7.380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5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Equal variances not assumed</a:t>
                      </a:r>
                    </a:p>
                  </a:txBody>
                  <a:tcPr marL="6377" marR="6377" marT="63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377" marR="6377" marT="6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-7.653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313.867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.000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-9.943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1.299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-12.499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-7.386</a:t>
                      </a:r>
                    </a:p>
                  </a:txBody>
                  <a:tcPr marL="6377" marR="6377" marT="6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964723" y="2418026"/>
            <a:ext cx="566616" cy="654539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15893" y="2418026"/>
            <a:ext cx="566616" cy="654539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90077" y="5392615"/>
            <a:ext cx="2539999" cy="508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30075" y="5392615"/>
            <a:ext cx="1785817" cy="508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8493" y="1645549"/>
            <a:ext cx="227623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Notably higher mean age for UKIP candidates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46175" y="1645549"/>
            <a:ext cx="2874107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Very similar standard deviations – indicative of similar variance?</a:t>
            </a:r>
            <a:endParaRPr lang="en-US" sz="1400" dirty="0"/>
          </a:p>
        </p:txBody>
      </p:sp>
      <p:cxnSp>
        <p:nvCxnSpPr>
          <p:cNvPr id="16" name="Shape 15"/>
          <p:cNvCxnSpPr>
            <a:stCxn id="10" idx="3"/>
            <a:endCxn id="6" idx="0"/>
          </p:cNvCxnSpPr>
          <p:nvPr/>
        </p:nvCxnSpPr>
        <p:spPr>
          <a:xfrm>
            <a:off x="4964723" y="1907159"/>
            <a:ext cx="283308" cy="510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2" idx="2"/>
            <a:endCxn id="7" idx="0"/>
          </p:cNvCxnSpPr>
          <p:nvPr/>
        </p:nvCxnSpPr>
        <p:spPr>
          <a:xfrm rot="5400000">
            <a:off x="6766587" y="1701383"/>
            <a:ext cx="249257" cy="11840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" y="3489775"/>
            <a:ext cx="2874107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Levene’s</a:t>
            </a:r>
            <a:r>
              <a:rPr lang="en-US" sz="1400" dirty="0" smtClean="0"/>
              <a:t> Test is NOT SIGNIFICANT (</a:t>
            </a:r>
            <a:r>
              <a:rPr lang="en-US" sz="1400" dirty="0" err="1" smtClean="0"/>
              <a:t>p</a:t>
            </a:r>
            <a:r>
              <a:rPr lang="en-US" sz="1400" dirty="0" smtClean="0"/>
              <a:t>&gt;0.05) indicating equal variances</a:t>
            </a:r>
            <a:endParaRPr lang="en-US" sz="1400" dirty="0"/>
          </a:p>
        </p:txBody>
      </p:sp>
      <p:cxnSp>
        <p:nvCxnSpPr>
          <p:cNvPr id="21" name="Shape 20"/>
          <p:cNvCxnSpPr>
            <a:stCxn id="19" idx="3"/>
          </p:cNvCxnSpPr>
          <p:nvPr/>
        </p:nvCxnSpPr>
        <p:spPr>
          <a:xfrm>
            <a:off x="3331307" y="3751385"/>
            <a:ext cx="361462" cy="164123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5400000" flipH="1" flipV="1">
            <a:off x="4467856" y="34785"/>
            <a:ext cx="1321006" cy="5588975"/>
          </a:xfrm>
          <a:prstGeom prst="bentConnector3">
            <a:avLst>
              <a:gd name="adj1" fmla="val 20419"/>
            </a:avLst>
          </a:prstGeom>
          <a:ln w="25400" cap="flat" cmpd="sng" algn="ctr">
            <a:solidFill>
              <a:schemeClr val="accent1"/>
            </a:solidFill>
            <a:prstDash val="sysDash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48031" y="3489775"/>
            <a:ext cx="3438769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</a:t>
            </a:r>
            <a:r>
              <a:rPr lang="en-US" sz="1400" dirty="0" err="1" smtClean="0"/>
              <a:t>t</a:t>
            </a:r>
            <a:r>
              <a:rPr lang="en-US" sz="1400" dirty="0" smtClean="0"/>
              <a:t>-test is significant, indicating that the difference in mean age is significant (</a:t>
            </a:r>
            <a:r>
              <a:rPr lang="en-US" sz="1400" dirty="0" err="1" smtClean="0"/>
              <a:t>p</a:t>
            </a:r>
            <a:r>
              <a:rPr lang="en-US" sz="1400" dirty="0" smtClean="0"/>
              <a:t>&lt;0.05)</a:t>
            </a:r>
            <a:endParaRPr lang="en-US" sz="1400" dirty="0"/>
          </a:p>
        </p:txBody>
      </p:sp>
      <p:cxnSp>
        <p:nvCxnSpPr>
          <p:cNvPr id="34" name="Elbow Connector 33"/>
          <p:cNvCxnSpPr>
            <a:stCxn id="30" idx="2"/>
            <a:endCxn id="9" idx="0"/>
          </p:cNvCxnSpPr>
          <p:nvPr/>
        </p:nvCxnSpPr>
        <p:spPr>
          <a:xfrm rot="5400000">
            <a:off x="5355390" y="3780589"/>
            <a:ext cx="1379620" cy="1844432"/>
          </a:xfrm>
          <a:prstGeom prst="bentConnector3">
            <a:avLst>
              <a:gd name="adj1" fmla="val 963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9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Independent Samples </a:t>
            </a:r>
            <a:r>
              <a:rPr lang="en-US" dirty="0" err="1" smtClean="0"/>
              <a:t>t</a:t>
            </a:r>
            <a:r>
              <a:rPr lang="en-US" dirty="0" smtClean="0"/>
              <a:t>-Test 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Levene’s</a:t>
            </a:r>
            <a:r>
              <a:rPr lang="en-US" dirty="0" smtClean="0"/>
              <a:t> test is significant (</a:t>
            </a:r>
            <a:r>
              <a:rPr lang="en-US" dirty="0" err="1" smtClean="0"/>
              <a:t>p</a:t>
            </a:r>
            <a:r>
              <a:rPr lang="en-US" dirty="0" smtClean="0"/>
              <a:t>&lt;0.05) then use the </a:t>
            </a:r>
            <a:r>
              <a:rPr lang="en-US" dirty="0" err="1" smtClean="0"/>
              <a:t>t</a:t>
            </a:r>
            <a:r>
              <a:rPr lang="en-US" dirty="0" smtClean="0"/>
              <a:t>-test results reported in the second row (‘equal variances not assumed’)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2769" y="3956538"/>
            <a:ext cx="7121769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 independent sample </a:t>
            </a:r>
            <a:r>
              <a:rPr lang="en-US" dirty="0" err="1" smtClean="0"/>
              <a:t>t</a:t>
            </a:r>
            <a:r>
              <a:rPr lang="en-US" dirty="0" smtClean="0"/>
              <a:t>-test was conducted to compare the ages of local government candidates from the Green Party and UKIP. </a:t>
            </a:r>
            <a:r>
              <a:rPr lang="en-US" dirty="0" err="1" smtClean="0"/>
              <a:t>Levene’s</a:t>
            </a:r>
            <a:r>
              <a:rPr lang="en-US" dirty="0" smtClean="0"/>
              <a:t> test for equality of variance was not significant (</a:t>
            </a:r>
            <a:r>
              <a:rPr lang="en-US" dirty="0" err="1" smtClean="0"/>
              <a:t>f</a:t>
            </a:r>
            <a:r>
              <a:rPr lang="en-US" dirty="0" smtClean="0"/>
              <a:t>=0.95, </a:t>
            </a:r>
            <a:r>
              <a:rPr lang="en-US" dirty="0" err="1" smtClean="0"/>
              <a:t>p</a:t>
            </a:r>
            <a:r>
              <a:rPr lang="en-US" dirty="0" smtClean="0"/>
              <a:t>=0.33) and there was a significant difference (</a:t>
            </a:r>
            <a:r>
              <a:rPr lang="en-US" dirty="0" err="1" smtClean="0"/>
              <a:t>t</a:t>
            </a:r>
            <a:r>
              <a:rPr lang="en-US" dirty="0" smtClean="0"/>
              <a:t>=-7.62, 518 </a:t>
            </a:r>
            <a:r>
              <a:rPr lang="en-US" dirty="0" err="1" smtClean="0"/>
              <a:t>d.f</a:t>
            </a:r>
            <a:r>
              <a:rPr lang="en-US" dirty="0" smtClean="0"/>
              <a:t>., </a:t>
            </a:r>
            <a:r>
              <a:rPr lang="en-US" dirty="0" err="1" smtClean="0"/>
              <a:t>p</a:t>
            </a:r>
            <a:r>
              <a:rPr lang="en-US" dirty="0" smtClean="0"/>
              <a:t>&lt;0.05) in the mean age of candidates… [explore the relationship and link to hypotheses]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Formulating Hypotheses</a:t>
            </a:r>
          </a:p>
          <a:p>
            <a:endParaRPr lang="en-US" dirty="0" smtClean="0"/>
          </a:p>
          <a:p>
            <a:r>
              <a:rPr lang="en-US" dirty="0" smtClean="0"/>
              <a:t>Selecting Statistical Tests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Understanding Probability (‘</a:t>
            </a:r>
            <a:r>
              <a:rPr lang="en-US" dirty="0" err="1" smtClean="0"/>
              <a:t>p</a:t>
            </a:r>
            <a:r>
              <a:rPr lang="en-US" dirty="0" smtClean="0"/>
              <a:t>’ values)</a:t>
            </a:r>
          </a:p>
          <a:p>
            <a:endParaRPr lang="en-US" dirty="0" smtClean="0"/>
          </a:p>
          <a:p>
            <a:r>
              <a:rPr lang="en-US" dirty="0" smtClean="0"/>
              <a:t>Chi-Square Test for Independence</a:t>
            </a:r>
          </a:p>
          <a:p>
            <a:endParaRPr lang="en-US" dirty="0" smtClean="0"/>
          </a:p>
          <a:p>
            <a:r>
              <a:rPr lang="en-US" dirty="0" smtClean="0"/>
              <a:t>Independent Samples </a:t>
            </a:r>
            <a:r>
              <a:rPr lang="en-US" dirty="0" err="1" smtClean="0"/>
              <a:t>t</a:t>
            </a:r>
            <a:r>
              <a:rPr lang="en-US" dirty="0" smtClean="0"/>
              <a:t>-Test</a:t>
            </a:r>
          </a:p>
          <a:p>
            <a:endParaRPr lang="en-US" dirty="0" smtClean="0"/>
          </a:p>
          <a:p>
            <a:r>
              <a:rPr lang="en-US" dirty="0" smtClean="0"/>
              <a:t>Paired Samples </a:t>
            </a:r>
            <a:r>
              <a:rPr lang="en-US" dirty="0" err="1" smtClean="0"/>
              <a:t>t</a:t>
            </a:r>
            <a:r>
              <a:rPr lang="en-US" dirty="0" smtClean="0"/>
              <a:t>-Test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Paired Samples </a:t>
            </a:r>
            <a:r>
              <a:rPr lang="en-US" dirty="0" err="1" smtClean="0"/>
              <a:t>t</a:t>
            </a:r>
            <a:r>
              <a:rPr lang="en-US" dirty="0" smtClean="0"/>
              <a:t>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similar to an independent samples </a:t>
            </a:r>
            <a:r>
              <a:rPr lang="en-US" dirty="0" err="1" smtClean="0"/>
              <a:t>t</a:t>
            </a:r>
            <a:r>
              <a:rPr lang="en-US" dirty="0" smtClean="0"/>
              <a:t>-test, but both samples consist of the same respondents (aka repeated measures)</a:t>
            </a:r>
          </a:p>
          <a:p>
            <a:endParaRPr lang="en-US" dirty="0" smtClean="0"/>
          </a:p>
          <a:p>
            <a:r>
              <a:rPr lang="en-US" dirty="0" smtClean="0"/>
              <a:t>e.g. comparing income at t</a:t>
            </a:r>
            <a:r>
              <a:rPr lang="en-US" baseline="-25000" dirty="0" smtClean="0"/>
              <a:t>1</a:t>
            </a:r>
            <a:r>
              <a:rPr lang="en-US" dirty="0" smtClean="0"/>
              <a:t> and t</a:t>
            </a:r>
            <a:r>
              <a:rPr lang="en-US" baseline="-25000" dirty="0" smtClean="0"/>
              <a:t>2</a:t>
            </a:r>
            <a:r>
              <a:rPr lang="en-US" dirty="0" smtClean="0"/>
              <a:t> – is there a significant difference?</a:t>
            </a:r>
          </a:p>
          <a:p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err="1" smtClean="0"/>
              <a:t>Pallant</a:t>
            </a:r>
            <a:r>
              <a:rPr lang="en-US" dirty="0" smtClean="0"/>
              <a:t> (2005:209) for further detail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hypotheses</a:t>
            </a:r>
          </a:p>
          <a:p>
            <a:r>
              <a:rPr lang="en-US" dirty="0" smtClean="0"/>
              <a:t>Applicability of statistical tests and probability</a:t>
            </a:r>
          </a:p>
          <a:p>
            <a:r>
              <a:rPr lang="en-US" dirty="0" smtClean="0"/>
              <a:t>Chi-square test for categorical data</a:t>
            </a:r>
          </a:p>
          <a:p>
            <a:r>
              <a:rPr lang="en-US" dirty="0" err="1" smtClean="0"/>
              <a:t>t</a:t>
            </a:r>
            <a:r>
              <a:rPr lang="en-US" dirty="0" smtClean="0"/>
              <a:t>-test for interval and categorical data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Note: </a:t>
            </a:r>
            <a:r>
              <a:rPr lang="en-US" dirty="0" err="1" smtClean="0"/>
              <a:t>p</a:t>
            </a:r>
            <a:r>
              <a:rPr lang="en-US" dirty="0" smtClean="0"/>
              <a:t> never equals 0</a:t>
            </a:r>
          </a:p>
          <a:p>
            <a:pPr lvl="1"/>
            <a:r>
              <a:rPr lang="en-US" dirty="0" smtClean="0"/>
              <a:t>Generally only </a:t>
            </a:r>
            <a:r>
              <a:rPr lang="en-US" dirty="0" err="1" smtClean="0"/>
              <a:t>p</a:t>
            </a:r>
            <a:r>
              <a:rPr lang="en-US" dirty="0" smtClean="0"/>
              <a:t>&lt;0.05 or </a:t>
            </a:r>
            <a:r>
              <a:rPr lang="en-US" dirty="0" err="1" smtClean="0"/>
              <a:t>p</a:t>
            </a:r>
            <a:r>
              <a:rPr lang="en-US" dirty="0" smtClean="0"/>
              <a:t>&gt;0.05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941497"/>
            <a:ext cx="840349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 WEEK: tests for interval data – correlation and simple linear regression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Formulating Hypotheses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Social Science we use the ‘Scientific Method’:</a:t>
            </a:r>
          </a:p>
          <a:p>
            <a:pPr lvl="1"/>
            <a:r>
              <a:rPr lang="en-US" dirty="0" smtClean="0"/>
              <a:t>Formulate hypotheses</a:t>
            </a:r>
          </a:p>
          <a:p>
            <a:pPr lvl="1"/>
            <a:r>
              <a:rPr lang="en-US" dirty="0" smtClean="0"/>
              <a:t>Collect data</a:t>
            </a:r>
          </a:p>
          <a:p>
            <a:pPr lvl="1"/>
            <a:r>
              <a:rPr lang="en-US" dirty="0" smtClean="0"/>
              <a:t>Test hypotheses</a:t>
            </a:r>
          </a:p>
          <a:p>
            <a:pPr lvl="1"/>
            <a:r>
              <a:rPr lang="en-US" dirty="0" smtClean="0"/>
              <a:t>Interpret results</a:t>
            </a:r>
          </a:p>
          <a:p>
            <a:endParaRPr lang="en-US" dirty="0" smtClean="0"/>
          </a:p>
          <a:p>
            <a:r>
              <a:rPr lang="en-US" dirty="0" smtClean="0"/>
              <a:t>To formulate a hypothesis:</a:t>
            </a:r>
          </a:p>
          <a:p>
            <a:pPr lvl="1"/>
            <a:r>
              <a:rPr lang="en-US" dirty="0" smtClean="0"/>
              <a:t>Reasonable justification for relationship</a:t>
            </a:r>
          </a:p>
          <a:p>
            <a:pPr lvl="1"/>
            <a:r>
              <a:rPr lang="en-US" dirty="0" smtClean="0"/>
              <a:t>Past research or observation</a:t>
            </a:r>
          </a:p>
          <a:p>
            <a:pPr lvl="1"/>
            <a:r>
              <a:rPr lang="en-US" dirty="0" smtClean="0"/>
              <a:t>Must be disprovable (Popper’s Falsification Theory)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2171" y="5896165"/>
            <a:ext cx="529334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Dependent variable (</a:t>
            </a:r>
            <a:r>
              <a:rPr lang="en-US" sz="2000" i="1" dirty="0" err="1" smtClean="0"/>
              <a:t>x</a:t>
            </a:r>
            <a:r>
              <a:rPr lang="en-US" sz="2000" dirty="0" smtClean="0"/>
              <a:t>) can be predicted through independent variable (</a:t>
            </a:r>
            <a:r>
              <a:rPr lang="en-US" sz="2000" i="1" dirty="0" err="1" smtClean="0"/>
              <a:t>y</a:t>
            </a:r>
            <a:r>
              <a:rPr lang="en-US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Formulating Hypotheses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n-US" u="sng" dirty="0" smtClean="0"/>
              <a:t>The Null Hypothesis</a:t>
            </a:r>
          </a:p>
          <a:p>
            <a:pPr lvl="1"/>
            <a:r>
              <a:rPr lang="en-US" dirty="0" smtClean="0"/>
              <a:t>No relationship exists between dependent and independent variables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i="1" dirty="0" smtClean="0"/>
              <a:t>there is no relationship between income and age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/>
              <a:t>1</a:t>
            </a:r>
            <a:r>
              <a:rPr lang="en-US" dirty="0" smtClean="0"/>
              <a:t> = </a:t>
            </a:r>
            <a:r>
              <a:rPr lang="en-US" u="sng" dirty="0" smtClean="0"/>
              <a:t>The Alternative Hypothesis</a:t>
            </a:r>
          </a:p>
          <a:p>
            <a:pPr lvl="1"/>
            <a:r>
              <a:rPr lang="en-US" dirty="0" smtClean="0"/>
              <a:t>Some relationship exists between dependent and independent variables</a:t>
            </a:r>
          </a:p>
          <a:p>
            <a:pPr lvl="1"/>
            <a:r>
              <a:rPr lang="en-US" dirty="0" smtClean="0"/>
              <a:t>e.g. </a:t>
            </a:r>
            <a:r>
              <a:rPr lang="en-US" i="1" dirty="0" smtClean="0"/>
              <a:t>there is a relationship between income and age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8174" y="6126163"/>
            <a:ext cx="377699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How do we test hypotheses?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Selecting Statistical Tests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1794" y="2169344"/>
          <a:ext cx="865551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537"/>
                <a:gridCol w="1399816"/>
                <a:gridCol w="1529601"/>
                <a:gridCol w="2020927"/>
                <a:gridCol w="24566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Dependent Variable </a:t>
                      </a:r>
                      <a:r>
                        <a:rPr lang="en-US" dirty="0" smtClean="0"/>
                        <a:t>(</a:t>
                      </a:r>
                      <a:r>
                        <a:rPr lang="en-US" i="1" dirty="0" smtClean="0"/>
                        <a:t>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Independent Variable </a:t>
                      </a:r>
                      <a:r>
                        <a:rPr lang="en-US" dirty="0" smtClean="0"/>
                        <a:t>(</a:t>
                      </a:r>
                      <a:r>
                        <a:rPr lang="en-US" i="1" dirty="0" smtClean="0"/>
                        <a:t>x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to Use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Nominal or Ordinal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Nominal or Ordinal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Chi-square test for independence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Skateboard</a:t>
                      </a:r>
                      <a:r>
                        <a:rPr lang="en-US" baseline="0" dirty="0" smtClean="0"/>
                        <a:t> ownership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i="1" baseline="0" dirty="0" smtClean="0"/>
                        <a:t>y</a:t>
                      </a:r>
                      <a:r>
                        <a:rPr lang="en-US" baseline="0" dirty="0" smtClean="0"/>
                        <a:t>) </a:t>
                      </a:r>
                      <a:r>
                        <a:rPr lang="en-US" baseline="0" dirty="0" smtClean="0"/>
                        <a:t>and Sex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i="1" baseline="0" dirty="0" smtClean="0"/>
                        <a:t>x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</a:t>
                      </a:r>
                      <a:r>
                        <a:rPr lang="en-US" baseline="0" dirty="0" smtClean="0"/>
                        <a:t> frequency must not be lower than 5 in any cell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Nominal or Ordinal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r>
                        <a:rPr lang="en-US" dirty="0" smtClean="0"/>
                        <a:t>-test</a:t>
                      </a:r>
                      <a:r>
                        <a:rPr lang="en-US" baseline="0" dirty="0" smtClean="0"/>
                        <a:t> (paired or independent samples)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i="1" baseline="0" dirty="0" smtClean="0"/>
                        <a:t>y</a:t>
                      </a:r>
                      <a:r>
                        <a:rPr lang="en-US" baseline="0" dirty="0" smtClean="0"/>
                        <a:t>) </a:t>
                      </a:r>
                      <a:r>
                        <a:rPr lang="en-US" baseline="0" dirty="0" smtClean="0"/>
                        <a:t>and Sex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i="1" baseline="0" dirty="0" smtClean="0"/>
                        <a:t>x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Ideally you need 50 in each of the groups that you are comparing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Correlation</a:t>
                      </a:r>
                    </a:p>
                    <a:p>
                      <a:r>
                        <a:rPr lang="en-US" dirty="0" smtClean="0"/>
                        <a:t>Regression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Income </a:t>
                      </a:r>
                      <a:r>
                        <a:rPr lang="en-US" dirty="0" smtClean="0"/>
                        <a:t>(</a:t>
                      </a:r>
                      <a:r>
                        <a:rPr lang="en-US" i="1" dirty="0" smtClean="0"/>
                        <a:t>y</a:t>
                      </a:r>
                      <a:r>
                        <a:rPr lang="en-US" i="0" dirty="0" smtClean="0"/>
                        <a:t>) </a:t>
                      </a:r>
                      <a:r>
                        <a:rPr lang="en-US" i="0" dirty="0" smtClean="0"/>
                        <a:t>and Age 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x</a:t>
                      </a:r>
                      <a:r>
                        <a:rPr lang="en-US" i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Relationship must be linear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71225" y="1631643"/>
            <a:ext cx="495034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Remember the levels of measurement (week 1)!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72602" y="6072308"/>
            <a:ext cx="591445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 the relationship between dependent and independent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Understanding Probability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Where does probability come into this?</a:t>
            </a:r>
          </a:p>
          <a:p>
            <a:endParaRPr lang="en-US" dirty="0" smtClean="0"/>
          </a:p>
          <a:p>
            <a:r>
              <a:rPr lang="en-US" dirty="0" smtClean="0"/>
              <a:t>We use statistical tests to assess whether the </a:t>
            </a:r>
            <a:r>
              <a:rPr lang="en-US" dirty="0" err="1" smtClean="0"/>
              <a:t>hypothesised</a:t>
            </a:r>
            <a:r>
              <a:rPr lang="en-US" dirty="0" smtClean="0"/>
              <a:t> differences exist and whether they are ‘genuine’ or due to ‘random chance’</a:t>
            </a:r>
          </a:p>
          <a:p>
            <a:endParaRPr lang="en-US" dirty="0" smtClean="0"/>
          </a:p>
          <a:p>
            <a:r>
              <a:rPr lang="en-US" dirty="0" smtClean="0"/>
              <a:t>e.g. how confident can we be that any difference between male and female salaries is not simply a coincidence?</a:t>
            </a:r>
          </a:p>
          <a:p>
            <a:endParaRPr lang="en-US" dirty="0" smtClean="0"/>
          </a:p>
          <a:p>
            <a:r>
              <a:rPr lang="en-US" dirty="0" smtClean="0"/>
              <a:t>Remember last week – samples and populations!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Understanding Probability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is the mathematical likelihood of a given event occurring</a:t>
            </a:r>
          </a:p>
          <a:p>
            <a:endParaRPr lang="en-US" dirty="0" smtClean="0"/>
          </a:p>
          <a:p>
            <a:r>
              <a:rPr lang="en-US" dirty="0" smtClean="0"/>
              <a:t>What is the probability that I will…</a:t>
            </a:r>
          </a:p>
          <a:p>
            <a:pPr lvl="1"/>
            <a:r>
              <a:rPr lang="en-US" dirty="0" smtClean="0"/>
              <a:t>Roll and six on a dice?</a:t>
            </a:r>
          </a:p>
          <a:p>
            <a:pPr lvl="1"/>
            <a:r>
              <a:rPr lang="en-US" dirty="0" smtClean="0"/>
              <a:t>Toss a coin and get heads?</a:t>
            </a:r>
          </a:p>
          <a:p>
            <a:pPr lvl="1"/>
            <a:r>
              <a:rPr lang="en-US" dirty="0" smtClean="0"/>
              <a:t>Have a birthday in the next 12 months?</a:t>
            </a:r>
          </a:p>
          <a:p>
            <a:pPr lvl="1"/>
            <a:r>
              <a:rPr lang="en-US" dirty="0" smtClean="0"/>
              <a:t>Win the lottery?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Understanding Probability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statistical tests we measure probabilities using ‘</a:t>
            </a:r>
            <a:r>
              <a:rPr lang="en-US" dirty="0" err="1" smtClean="0"/>
              <a:t>p</a:t>
            </a:r>
            <a:r>
              <a:rPr lang="en-US" dirty="0" smtClean="0"/>
              <a:t>’ values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p</a:t>
            </a:r>
            <a:r>
              <a:rPr lang="en-US" dirty="0" smtClean="0"/>
              <a:t>-value refers to how likely something is to have happened by random chance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the alternative hypothesis to be accepted, the </a:t>
            </a:r>
            <a:r>
              <a:rPr lang="en-US" dirty="0" err="1" smtClean="0"/>
              <a:t>p</a:t>
            </a:r>
            <a:r>
              <a:rPr lang="en-US" dirty="0" smtClean="0"/>
              <a:t>-value must be equal to or less than 0.05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is referred to as the level of STATISTICAL SIGNIFICANCE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25974" y="2289863"/>
          <a:ext cx="6096000" cy="825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4263">
                <a:tc>
                  <a:txBody>
                    <a:bodyPr/>
                    <a:lstStyle/>
                    <a:p>
                      <a:r>
                        <a:rPr lang="en-US" dirty="0" smtClean="0"/>
                        <a:t>P-Value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Understanding Probability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= There is no relationship between income and sex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= There is a relationship between income and sex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54658" y="4181086"/>
            <a:ext cx="477076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If we get a </a:t>
            </a:r>
            <a:r>
              <a:rPr lang="en-US" dirty="0" err="1" smtClean="0"/>
              <a:t>p</a:t>
            </a:r>
            <a:r>
              <a:rPr lang="en-US" dirty="0" smtClean="0"/>
              <a:t>-value of 0.04, what does this mean?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56815" y="4987636"/>
            <a:ext cx="7249381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It means that we are 96% confident that any difference in income between men and women is not due to random chance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We therefore reject the null hypothesis and accept the alternative hypothesis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1494</Words>
  <Application>Microsoft Office PowerPoint</Application>
  <PresentationFormat>On-screen Show (4:3)</PresentationFormat>
  <Paragraphs>321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Quantitative Data Analysis I: Hypotheses, Probability, Chi-Square and T-Tests</vt:lpstr>
      <vt:lpstr>Introduction</vt:lpstr>
      <vt:lpstr>Formulating Hypotheses I</vt:lpstr>
      <vt:lpstr>Formulating Hypotheses II</vt:lpstr>
      <vt:lpstr>Selecting Statistical Tests</vt:lpstr>
      <vt:lpstr>Understanding Probability I</vt:lpstr>
      <vt:lpstr>Understanding Probability II</vt:lpstr>
      <vt:lpstr>Understanding Probability III</vt:lpstr>
      <vt:lpstr>Understanding Probability IV</vt:lpstr>
      <vt:lpstr>Chi-Square Test for Independence I</vt:lpstr>
      <vt:lpstr>Chi-Square Test for Independence II</vt:lpstr>
      <vt:lpstr>Chi-Square Test for Independence III</vt:lpstr>
      <vt:lpstr>Chi-Square Test for Independence IV</vt:lpstr>
      <vt:lpstr>Independent Samples t-Test I</vt:lpstr>
      <vt:lpstr>Independent Samples t-Test II</vt:lpstr>
      <vt:lpstr>Independent Samples t-Test III</vt:lpstr>
      <vt:lpstr>Independent Samples t-Test IV</vt:lpstr>
      <vt:lpstr>Independent Samples t-Test V</vt:lpstr>
      <vt:lpstr>Independent Samples t-Test VI</vt:lpstr>
      <vt:lpstr> Paired Samples t-Test</vt:lpstr>
      <vt:lpstr>Summary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I: ‘P’ Values, Chi-Square and T-Tests</dc:title>
  <dc:creator>Luke Sloan</dc:creator>
  <cp:lastModifiedBy>ssolss</cp:lastModifiedBy>
  <cp:revision>53</cp:revision>
  <dcterms:created xsi:type="dcterms:W3CDTF">2011-01-27T14:28:17Z</dcterms:created>
  <dcterms:modified xsi:type="dcterms:W3CDTF">2011-05-31T11:32:05Z</dcterms:modified>
</cp:coreProperties>
</file>